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4" r:id="rId4"/>
    <p:sldId id="262" r:id="rId5"/>
    <p:sldId id="259" r:id="rId6"/>
    <p:sldId id="263" r:id="rId7"/>
    <p:sldId id="266" r:id="rId8"/>
    <p:sldId id="267" r:id="rId9"/>
    <p:sldId id="265" r:id="rId10"/>
    <p:sldId id="269" r:id="rId11"/>
    <p:sldId id="257" r:id="rId12"/>
  </p:sldIdLst>
  <p:sldSz cx="6858000" cy="5143500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72A"/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91" d="100"/>
          <a:sy n="91" d="100"/>
        </p:scale>
        <p:origin x="1236" y="56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4CF3C-C03F-431B-858F-0073F718E217}" type="doc">
      <dgm:prSet loTypeId="urn:microsoft.com/office/officeart/2005/8/layout/vList2" loCatId="list" qsTypeId="urn:microsoft.com/office/officeart/2005/8/quickstyle/simple5" qsCatId="simple" csTypeId="urn:microsoft.com/office/officeart/2005/8/colors/accent6_3" csCatId="accent6" phldr="1"/>
      <dgm:spPr/>
      <dgm:t>
        <a:bodyPr/>
        <a:lstStyle/>
        <a:p>
          <a:endParaRPr lang="hr-HR"/>
        </a:p>
      </dgm:t>
    </dgm:pt>
    <dgm:pt modelId="{8FAA931E-554C-4DB4-AB17-618D7CF53672}">
      <dgm:prSet phldrT="[Tekst]"/>
      <dgm:spPr/>
      <dgm:t>
        <a:bodyPr/>
        <a:lstStyle/>
        <a:p>
          <a:r>
            <a:rPr lang="hr-HR" dirty="0" smtClean="0"/>
            <a:t>O Dabru</a:t>
          </a:r>
          <a:endParaRPr lang="hr-HR" dirty="0"/>
        </a:p>
      </dgm:t>
    </dgm:pt>
    <dgm:pt modelId="{66601AEA-8BA1-4536-8F9B-5D82061115BF}" type="parTrans" cxnId="{3108616B-5FAD-4F43-BC8C-0F288A7E716A}">
      <dgm:prSet/>
      <dgm:spPr/>
      <dgm:t>
        <a:bodyPr/>
        <a:lstStyle/>
        <a:p>
          <a:endParaRPr lang="hr-HR"/>
        </a:p>
      </dgm:t>
    </dgm:pt>
    <dgm:pt modelId="{D4E1C2BB-0286-41C6-8B75-44A048B69707}" type="sibTrans" cxnId="{3108616B-5FAD-4F43-BC8C-0F288A7E716A}">
      <dgm:prSet/>
      <dgm:spPr/>
      <dgm:t>
        <a:bodyPr/>
        <a:lstStyle/>
        <a:p>
          <a:endParaRPr lang="hr-HR"/>
        </a:p>
      </dgm:t>
    </dgm:pt>
    <dgm:pt modelId="{D0B93958-108E-470C-81DE-B53A7484DDBE}">
      <dgm:prSet phldrT="[Tekst]"/>
      <dgm:spPr/>
      <dgm:t>
        <a:bodyPr/>
        <a:lstStyle/>
        <a:p>
          <a:r>
            <a:rPr lang="hr-HR" dirty="0" smtClean="0"/>
            <a:t>Komunikacijski kanali</a:t>
          </a:r>
          <a:endParaRPr lang="hr-HR" dirty="0"/>
        </a:p>
      </dgm:t>
    </dgm:pt>
    <dgm:pt modelId="{41373A25-F833-422E-8DDA-73C0DE0FA758}" type="parTrans" cxnId="{A2B7CE2F-B4C8-4FE8-A7D2-63FFC133B0EB}">
      <dgm:prSet/>
      <dgm:spPr/>
      <dgm:t>
        <a:bodyPr/>
        <a:lstStyle/>
        <a:p>
          <a:endParaRPr lang="hr-HR"/>
        </a:p>
      </dgm:t>
    </dgm:pt>
    <dgm:pt modelId="{15FB3EBA-090D-4DF8-868A-441F32A78FFB}" type="sibTrans" cxnId="{A2B7CE2F-B4C8-4FE8-A7D2-63FFC133B0EB}">
      <dgm:prSet/>
      <dgm:spPr/>
      <dgm:t>
        <a:bodyPr/>
        <a:lstStyle/>
        <a:p>
          <a:endParaRPr lang="hr-HR"/>
        </a:p>
      </dgm:t>
    </dgm:pt>
    <dgm:pt modelId="{F8C243DA-044B-47E6-89AD-28D4CEA3D49A}">
      <dgm:prSet phldrT="[Tekst]"/>
      <dgm:spPr/>
      <dgm:t>
        <a:bodyPr/>
        <a:lstStyle/>
        <a:p>
          <a:r>
            <a:rPr lang="hr-HR" dirty="0" smtClean="0"/>
            <a:t>Organizacijska struktura</a:t>
          </a:r>
          <a:endParaRPr lang="hr-HR" dirty="0"/>
        </a:p>
      </dgm:t>
    </dgm:pt>
    <dgm:pt modelId="{573CB5D8-AABF-428B-82A1-FDA5652C27C6}" type="parTrans" cxnId="{E18404A1-75AA-45EC-95D5-2DCE3DFBB6EC}">
      <dgm:prSet/>
      <dgm:spPr/>
      <dgm:t>
        <a:bodyPr/>
        <a:lstStyle/>
        <a:p>
          <a:endParaRPr lang="hr-HR"/>
        </a:p>
      </dgm:t>
    </dgm:pt>
    <dgm:pt modelId="{7DD76945-B820-4D71-B9B8-6B391CF3A594}" type="sibTrans" cxnId="{E18404A1-75AA-45EC-95D5-2DCE3DFBB6EC}">
      <dgm:prSet/>
      <dgm:spPr/>
      <dgm:t>
        <a:bodyPr/>
        <a:lstStyle/>
        <a:p>
          <a:endParaRPr lang="hr-HR"/>
        </a:p>
      </dgm:t>
    </dgm:pt>
    <dgm:pt modelId="{04521CE5-D117-46B6-B70E-DC7E6C5EF269}">
      <dgm:prSet phldrT="[Tekst]"/>
      <dgm:spPr/>
      <dgm:t>
        <a:bodyPr/>
        <a:lstStyle/>
        <a:p>
          <a:r>
            <a:rPr lang="hr-HR" dirty="0" smtClean="0"/>
            <a:t>Radne skupine</a:t>
          </a:r>
          <a:endParaRPr lang="hr-HR" dirty="0"/>
        </a:p>
      </dgm:t>
    </dgm:pt>
    <dgm:pt modelId="{25BC29FA-D5A5-4F73-AB02-BA7F11357701}" type="parTrans" cxnId="{E548D16F-BF7B-4CC4-9DEB-EF3FCA4775A5}">
      <dgm:prSet/>
      <dgm:spPr/>
      <dgm:t>
        <a:bodyPr/>
        <a:lstStyle/>
        <a:p>
          <a:endParaRPr lang="hr-HR"/>
        </a:p>
      </dgm:t>
    </dgm:pt>
    <dgm:pt modelId="{417A095C-A7D5-4232-9041-3022A637DBFA}" type="sibTrans" cxnId="{E548D16F-BF7B-4CC4-9DEB-EF3FCA4775A5}">
      <dgm:prSet/>
      <dgm:spPr/>
      <dgm:t>
        <a:bodyPr/>
        <a:lstStyle/>
        <a:p>
          <a:endParaRPr lang="hr-HR"/>
        </a:p>
      </dgm:t>
    </dgm:pt>
    <dgm:pt modelId="{C9BAAB50-E4BF-410C-932A-36CAD170BECC}">
      <dgm:prSet phldrT="[Tekst]"/>
      <dgm:spPr/>
      <dgm:t>
        <a:bodyPr/>
        <a:lstStyle/>
        <a:p>
          <a:r>
            <a:rPr lang="hr-HR" dirty="0" smtClean="0"/>
            <a:t>Osnovni pojmovi</a:t>
          </a:r>
          <a:endParaRPr lang="hr-HR" dirty="0"/>
        </a:p>
      </dgm:t>
    </dgm:pt>
    <dgm:pt modelId="{81731B8F-D754-41E7-A0AA-645400C5273B}" type="parTrans" cxnId="{D78D6960-037E-476B-9AB3-D26A43DC2993}">
      <dgm:prSet/>
      <dgm:spPr/>
      <dgm:t>
        <a:bodyPr/>
        <a:lstStyle/>
        <a:p>
          <a:endParaRPr lang="hr-HR"/>
        </a:p>
      </dgm:t>
    </dgm:pt>
    <dgm:pt modelId="{0A79B6BF-609B-4D42-B624-B17A08C06729}" type="sibTrans" cxnId="{D78D6960-037E-476B-9AB3-D26A43DC2993}">
      <dgm:prSet/>
      <dgm:spPr/>
      <dgm:t>
        <a:bodyPr/>
        <a:lstStyle/>
        <a:p>
          <a:endParaRPr lang="hr-HR"/>
        </a:p>
      </dgm:t>
    </dgm:pt>
    <dgm:pt modelId="{D4FF19AD-A0B3-4F0E-AC11-850CBC74A3E4}">
      <dgm:prSet phldrT="[Tekst]"/>
      <dgm:spPr/>
      <dgm:t>
        <a:bodyPr/>
        <a:lstStyle/>
        <a:p>
          <a:r>
            <a:rPr lang="hr-HR" dirty="0" smtClean="0"/>
            <a:t>Demonstracija </a:t>
          </a:r>
          <a:endParaRPr lang="hr-HR" dirty="0"/>
        </a:p>
      </dgm:t>
    </dgm:pt>
    <dgm:pt modelId="{7C81B3F9-CA28-444C-BA10-F2DC39B3ED95}" type="parTrans" cxnId="{B57B2D94-A579-49F3-95B5-D71BEB91A9C4}">
      <dgm:prSet/>
      <dgm:spPr/>
      <dgm:t>
        <a:bodyPr/>
        <a:lstStyle/>
        <a:p>
          <a:endParaRPr lang="hr-HR"/>
        </a:p>
      </dgm:t>
    </dgm:pt>
    <dgm:pt modelId="{2396A318-2FF0-4A37-9200-5F214FF7D8DB}" type="sibTrans" cxnId="{B57B2D94-A579-49F3-95B5-D71BEB91A9C4}">
      <dgm:prSet/>
      <dgm:spPr/>
      <dgm:t>
        <a:bodyPr/>
        <a:lstStyle/>
        <a:p>
          <a:endParaRPr lang="hr-HR"/>
        </a:p>
      </dgm:t>
    </dgm:pt>
    <dgm:pt modelId="{92E2EDB4-29AC-480F-BA89-218AF3752953}">
      <dgm:prSet phldrT="[Tekst]"/>
      <dgm:spPr/>
      <dgm:t>
        <a:bodyPr/>
        <a:lstStyle/>
        <a:p>
          <a:r>
            <a:rPr lang="hr-HR" dirty="0" smtClean="0"/>
            <a:t>Pitanja</a:t>
          </a:r>
          <a:endParaRPr lang="hr-HR" dirty="0"/>
        </a:p>
      </dgm:t>
    </dgm:pt>
    <dgm:pt modelId="{C0741C96-287E-442C-886C-7F1CF231C3BC}" type="parTrans" cxnId="{F25B36D1-5201-475D-9E41-8D83EBDFFD62}">
      <dgm:prSet/>
      <dgm:spPr/>
      <dgm:t>
        <a:bodyPr/>
        <a:lstStyle/>
        <a:p>
          <a:endParaRPr lang="hr-HR"/>
        </a:p>
      </dgm:t>
    </dgm:pt>
    <dgm:pt modelId="{BBF8FFFC-FF75-48E8-A5E5-D863813537A9}" type="sibTrans" cxnId="{F25B36D1-5201-475D-9E41-8D83EBDFFD62}">
      <dgm:prSet/>
      <dgm:spPr/>
      <dgm:t>
        <a:bodyPr/>
        <a:lstStyle/>
        <a:p>
          <a:endParaRPr lang="hr-HR"/>
        </a:p>
      </dgm:t>
    </dgm:pt>
    <dgm:pt modelId="{0E2602BB-B8CB-4210-A308-9ECF91EB1F71}" type="pres">
      <dgm:prSet presAssocID="{C5C4CF3C-C03F-431B-858F-0073F718E2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D149789-FC09-4AA9-A305-ED273F710090}" type="pres">
      <dgm:prSet presAssocID="{8FAA931E-554C-4DB4-AB17-618D7CF5367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979B9A5-7D0C-4898-8CB4-E0B268B49EBA}" type="pres">
      <dgm:prSet presAssocID="{D4E1C2BB-0286-41C6-8B75-44A048B69707}" presName="spacer" presStyleCnt="0"/>
      <dgm:spPr/>
    </dgm:pt>
    <dgm:pt modelId="{3CE92F5D-5B54-4210-A25A-7032F779F8F4}" type="pres">
      <dgm:prSet presAssocID="{D0B93958-108E-470C-81DE-B53A7484DDB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8944E2-0EFC-44C0-BA0D-38B1BAC7A012}" type="pres">
      <dgm:prSet presAssocID="{15FB3EBA-090D-4DF8-868A-441F32A78FFB}" presName="spacer" presStyleCnt="0"/>
      <dgm:spPr/>
    </dgm:pt>
    <dgm:pt modelId="{9EAB6B7E-2192-458B-B30E-20D498081C5F}" type="pres">
      <dgm:prSet presAssocID="{F8C243DA-044B-47E6-89AD-28D4CEA3D49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0736739-18A6-4224-B01B-4C38C80FF98C}" type="pres">
      <dgm:prSet presAssocID="{7DD76945-B820-4D71-B9B8-6B391CF3A594}" presName="spacer" presStyleCnt="0"/>
      <dgm:spPr/>
    </dgm:pt>
    <dgm:pt modelId="{1E72FE30-1080-421C-A3D6-2D78866D7958}" type="pres">
      <dgm:prSet presAssocID="{04521CE5-D117-46B6-B70E-DC7E6C5EF26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B7392EE-75EF-447B-B045-BCF21DE9FCE0}" type="pres">
      <dgm:prSet presAssocID="{417A095C-A7D5-4232-9041-3022A637DBFA}" presName="spacer" presStyleCnt="0"/>
      <dgm:spPr/>
    </dgm:pt>
    <dgm:pt modelId="{FF536B10-5A64-480C-BC72-B97C4E0FA52A}" type="pres">
      <dgm:prSet presAssocID="{C9BAAB50-E4BF-410C-932A-36CAD170BECC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B10EF1F-1D3D-4B36-B357-D26D5B4C59F2}" type="pres">
      <dgm:prSet presAssocID="{0A79B6BF-609B-4D42-B624-B17A08C06729}" presName="spacer" presStyleCnt="0"/>
      <dgm:spPr/>
    </dgm:pt>
    <dgm:pt modelId="{AC11D4DE-197C-497B-98E2-CA642E508BC7}" type="pres">
      <dgm:prSet presAssocID="{D4FF19AD-A0B3-4F0E-AC11-850CBC74A3E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C54B6FF-9F89-4622-99F0-74729E10884D}" type="pres">
      <dgm:prSet presAssocID="{2396A318-2FF0-4A37-9200-5F214FF7D8DB}" presName="spacer" presStyleCnt="0"/>
      <dgm:spPr/>
    </dgm:pt>
    <dgm:pt modelId="{95567A43-E037-46E6-9B76-5B5942F199AE}" type="pres">
      <dgm:prSet presAssocID="{92E2EDB4-29AC-480F-BA89-218AF375295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57B2D94-A579-49F3-95B5-D71BEB91A9C4}" srcId="{C5C4CF3C-C03F-431B-858F-0073F718E217}" destId="{D4FF19AD-A0B3-4F0E-AC11-850CBC74A3E4}" srcOrd="5" destOrd="0" parTransId="{7C81B3F9-CA28-444C-BA10-F2DC39B3ED95}" sibTransId="{2396A318-2FF0-4A37-9200-5F214FF7D8DB}"/>
    <dgm:cxn modelId="{3DA1C449-5832-49FA-B684-14E2563F9139}" type="presOf" srcId="{C9BAAB50-E4BF-410C-932A-36CAD170BECC}" destId="{FF536B10-5A64-480C-BC72-B97C4E0FA52A}" srcOrd="0" destOrd="0" presId="urn:microsoft.com/office/officeart/2005/8/layout/vList2"/>
    <dgm:cxn modelId="{8E0C6D44-FB44-4881-81C3-74747B51F58C}" type="presOf" srcId="{C5C4CF3C-C03F-431B-858F-0073F718E217}" destId="{0E2602BB-B8CB-4210-A308-9ECF91EB1F71}" srcOrd="0" destOrd="0" presId="urn:microsoft.com/office/officeart/2005/8/layout/vList2"/>
    <dgm:cxn modelId="{35BE41C3-D336-4C7B-89B7-5FF0E37F2BB4}" type="presOf" srcId="{04521CE5-D117-46B6-B70E-DC7E6C5EF269}" destId="{1E72FE30-1080-421C-A3D6-2D78866D7958}" srcOrd="0" destOrd="0" presId="urn:microsoft.com/office/officeart/2005/8/layout/vList2"/>
    <dgm:cxn modelId="{A2B7CE2F-B4C8-4FE8-A7D2-63FFC133B0EB}" srcId="{C5C4CF3C-C03F-431B-858F-0073F718E217}" destId="{D0B93958-108E-470C-81DE-B53A7484DDBE}" srcOrd="1" destOrd="0" parTransId="{41373A25-F833-422E-8DDA-73C0DE0FA758}" sibTransId="{15FB3EBA-090D-4DF8-868A-441F32A78FFB}"/>
    <dgm:cxn modelId="{78F61A30-10F0-4DE2-9B98-22655838386A}" type="presOf" srcId="{D0B93958-108E-470C-81DE-B53A7484DDBE}" destId="{3CE92F5D-5B54-4210-A25A-7032F779F8F4}" srcOrd="0" destOrd="0" presId="urn:microsoft.com/office/officeart/2005/8/layout/vList2"/>
    <dgm:cxn modelId="{D78D6960-037E-476B-9AB3-D26A43DC2993}" srcId="{C5C4CF3C-C03F-431B-858F-0073F718E217}" destId="{C9BAAB50-E4BF-410C-932A-36CAD170BECC}" srcOrd="4" destOrd="0" parTransId="{81731B8F-D754-41E7-A0AA-645400C5273B}" sibTransId="{0A79B6BF-609B-4D42-B624-B17A08C06729}"/>
    <dgm:cxn modelId="{2ABA2EDD-E952-421E-AE96-E81149792759}" type="presOf" srcId="{D4FF19AD-A0B3-4F0E-AC11-850CBC74A3E4}" destId="{AC11D4DE-197C-497B-98E2-CA642E508BC7}" srcOrd="0" destOrd="0" presId="urn:microsoft.com/office/officeart/2005/8/layout/vList2"/>
    <dgm:cxn modelId="{377D1D15-9D97-4D90-BC6F-94B948CF2B7A}" type="presOf" srcId="{92E2EDB4-29AC-480F-BA89-218AF3752953}" destId="{95567A43-E037-46E6-9B76-5B5942F199AE}" srcOrd="0" destOrd="0" presId="urn:microsoft.com/office/officeart/2005/8/layout/vList2"/>
    <dgm:cxn modelId="{3108616B-5FAD-4F43-BC8C-0F288A7E716A}" srcId="{C5C4CF3C-C03F-431B-858F-0073F718E217}" destId="{8FAA931E-554C-4DB4-AB17-618D7CF53672}" srcOrd="0" destOrd="0" parTransId="{66601AEA-8BA1-4536-8F9B-5D82061115BF}" sibTransId="{D4E1C2BB-0286-41C6-8B75-44A048B69707}"/>
    <dgm:cxn modelId="{B579C55F-349D-492A-864C-5A26CD05A28C}" type="presOf" srcId="{8FAA931E-554C-4DB4-AB17-618D7CF53672}" destId="{1D149789-FC09-4AA9-A305-ED273F710090}" srcOrd="0" destOrd="0" presId="urn:microsoft.com/office/officeart/2005/8/layout/vList2"/>
    <dgm:cxn modelId="{828A0B99-F563-4B04-8B10-66771F3BAF99}" type="presOf" srcId="{F8C243DA-044B-47E6-89AD-28D4CEA3D49A}" destId="{9EAB6B7E-2192-458B-B30E-20D498081C5F}" srcOrd="0" destOrd="0" presId="urn:microsoft.com/office/officeart/2005/8/layout/vList2"/>
    <dgm:cxn modelId="{F25B36D1-5201-475D-9E41-8D83EBDFFD62}" srcId="{C5C4CF3C-C03F-431B-858F-0073F718E217}" destId="{92E2EDB4-29AC-480F-BA89-218AF3752953}" srcOrd="6" destOrd="0" parTransId="{C0741C96-287E-442C-886C-7F1CF231C3BC}" sibTransId="{BBF8FFFC-FF75-48E8-A5E5-D863813537A9}"/>
    <dgm:cxn modelId="{E548D16F-BF7B-4CC4-9DEB-EF3FCA4775A5}" srcId="{C5C4CF3C-C03F-431B-858F-0073F718E217}" destId="{04521CE5-D117-46B6-B70E-DC7E6C5EF269}" srcOrd="3" destOrd="0" parTransId="{25BC29FA-D5A5-4F73-AB02-BA7F11357701}" sibTransId="{417A095C-A7D5-4232-9041-3022A637DBFA}"/>
    <dgm:cxn modelId="{E18404A1-75AA-45EC-95D5-2DCE3DFBB6EC}" srcId="{C5C4CF3C-C03F-431B-858F-0073F718E217}" destId="{F8C243DA-044B-47E6-89AD-28D4CEA3D49A}" srcOrd="2" destOrd="0" parTransId="{573CB5D8-AABF-428B-82A1-FDA5652C27C6}" sibTransId="{7DD76945-B820-4D71-B9B8-6B391CF3A594}"/>
    <dgm:cxn modelId="{C4AA5BE9-70BC-47EA-8CB1-B8C8B5F993C0}" type="presParOf" srcId="{0E2602BB-B8CB-4210-A308-9ECF91EB1F71}" destId="{1D149789-FC09-4AA9-A305-ED273F710090}" srcOrd="0" destOrd="0" presId="urn:microsoft.com/office/officeart/2005/8/layout/vList2"/>
    <dgm:cxn modelId="{2DE0FFD8-EB22-4A9F-88C4-DFA758317F64}" type="presParOf" srcId="{0E2602BB-B8CB-4210-A308-9ECF91EB1F71}" destId="{D979B9A5-7D0C-4898-8CB4-E0B268B49EBA}" srcOrd="1" destOrd="0" presId="urn:microsoft.com/office/officeart/2005/8/layout/vList2"/>
    <dgm:cxn modelId="{5C4C3B3C-3615-4BB9-B461-3D662A897355}" type="presParOf" srcId="{0E2602BB-B8CB-4210-A308-9ECF91EB1F71}" destId="{3CE92F5D-5B54-4210-A25A-7032F779F8F4}" srcOrd="2" destOrd="0" presId="urn:microsoft.com/office/officeart/2005/8/layout/vList2"/>
    <dgm:cxn modelId="{4D9F38FA-198F-4848-A36C-D852CD2907F5}" type="presParOf" srcId="{0E2602BB-B8CB-4210-A308-9ECF91EB1F71}" destId="{238944E2-0EFC-44C0-BA0D-38B1BAC7A012}" srcOrd="3" destOrd="0" presId="urn:microsoft.com/office/officeart/2005/8/layout/vList2"/>
    <dgm:cxn modelId="{7773B697-7B3B-4EAE-8905-10063F64878C}" type="presParOf" srcId="{0E2602BB-B8CB-4210-A308-9ECF91EB1F71}" destId="{9EAB6B7E-2192-458B-B30E-20D498081C5F}" srcOrd="4" destOrd="0" presId="urn:microsoft.com/office/officeart/2005/8/layout/vList2"/>
    <dgm:cxn modelId="{46E2A832-ADF8-4E88-A21C-F5A1E0860E0A}" type="presParOf" srcId="{0E2602BB-B8CB-4210-A308-9ECF91EB1F71}" destId="{10736739-18A6-4224-B01B-4C38C80FF98C}" srcOrd="5" destOrd="0" presId="urn:microsoft.com/office/officeart/2005/8/layout/vList2"/>
    <dgm:cxn modelId="{DFF9F922-5F2C-42EC-93CC-8761011ACADE}" type="presParOf" srcId="{0E2602BB-B8CB-4210-A308-9ECF91EB1F71}" destId="{1E72FE30-1080-421C-A3D6-2D78866D7958}" srcOrd="6" destOrd="0" presId="urn:microsoft.com/office/officeart/2005/8/layout/vList2"/>
    <dgm:cxn modelId="{42CD01A5-9856-4570-9A23-D49B29E9A20D}" type="presParOf" srcId="{0E2602BB-B8CB-4210-A308-9ECF91EB1F71}" destId="{0B7392EE-75EF-447B-B045-BCF21DE9FCE0}" srcOrd="7" destOrd="0" presId="urn:microsoft.com/office/officeart/2005/8/layout/vList2"/>
    <dgm:cxn modelId="{69D901D1-AFD7-4A19-8C16-E3C4DE7A6DBC}" type="presParOf" srcId="{0E2602BB-B8CB-4210-A308-9ECF91EB1F71}" destId="{FF536B10-5A64-480C-BC72-B97C4E0FA52A}" srcOrd="8" destOrd="0" presId="urn:microsoft.com/office/officeart/2005/8/layout/vList2"/>
    <dgm:cxn modelId="{078F3723-6E4C-4B04-978B-6DE86CA37E4A}" type="presParOf" srcId="{0E2602BB-B8CB-4210-A308-9ECF91EB1F71}" destId="{4B10EF1F-1D3D-4B36-B357-D26D5B4C59F2}" srcOrd="9" destOrd="0" presId="urn:microsoft.com/office/officeart/2005/8/layout/vList2"/>
    <dgm:cxn modelId="{2149235A-0BF3-4517-89D4-BED2B102AC83}" type="presParOf" srcId="{0E2602BB-B8CB-4210-A308-9ECF91EB1F71}" destId="{AC11D4DE-197C-497B-98E2-CA642E508BC7}" srcOrd="10" destOrd="0" presId="urn:microsoft.com/office/officeart/2005/8/layout/vList2"/>
    <dgm:cxn modelId="{9E6C6075-D292-4639-9A65-5E74B64893E1}" type="presParOf" srcId="{0E2602BB-B8CB-4210-A308-9ECF91EB1F71}" destId="{6C54B6FF-9F89-4622-99F0-74729E10884D}" srcOrd="11" destOrd="0" presId="urn:microsoft.com/office/officeart/2005/8/layout/vList2"/>
    <dgm:cxn modelId="{284A89E6-E105-4CE3-A13B-3642BDE5F134}" type="presParOf" srcId="{0E2602BB-B8CB-4210-A308-9ECF91EB1F71}" destId="{95567A43-E037-46E6-9B76-5B5942F199A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49789-FC09-4AA9-A305-ED273F710090}">
      <dsp:nvSpPr>
        <dsp:cNvPr id="0" name=""/>
        <dsp:cNvSpPr/>
      </dsp:nvSpPr>
      <dsp:spPr>
        <a:xfrm>
          <a:off x="0" y="48697"/>
          <a:ext cx="5627748" cy="455715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 Dabru</a:t>
          </a:r>
          <a:endParaRPr lang="hr-HR" sz="1900" kern="1200" dirty="0"/>
        </a:p>
      </dsp:txBody>
      <dsp:txXfrm>
        <a:off x="22246" y="70943"/>
        <a:ext cx="5583256" cy="411223"/>
      </dsp:txXfrm>
    </dsp:sp>
    <dsp:sp modelId="{3CE92F5D-5B54-4210-A25A-7032F779F8F4}">
      <dsp:nvSpPr>
        <dsp:cNvPr id="0" name=""/>
        <dsp:cNvSpPr/>
      </dsp:nvSpPr>
      <dsp:spPr>
        <a:xfrm>
          <a:off x="0" y="559132"/>
          <a:ext cx="5627748" cy="455715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53547"/>
                <a:satOff val="-2152"/>
                <a:lumOff val="46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53547"/>
                <a:satOff val="-2152"/>
                <a:lumOff val="46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53547"/>
                <a:satOff val="-2152"/>
                <a:lumOff val="46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Komunikacijski kanali</a:t>
          </a:r>
          <a:endParaRPr lang="hr-HR" sz="1900" kern="1200" dirty="0"/>
        </a:p>
      </dsp:txBody>
      <dsp:txXfrm>
        <a:off x="22246" y="581378"/>
        <a:ext cx="5583256" cy="411223"/>
      </dsp:txXfrm>
    </dsp:sp>
    <dsp:sp modelId="{9EAB6B7E-2192-458B-B30E-20D498081C5F}">
      <dsp:nvSpPr>
        <dsp:cNvPr id="0" name=""/>
        <dsp:cNvSpPr/>
      </dsp:nvSpPr>
      <dsp:spPr>
        <a:xfrm>
          <a:off x="0" y="1069567"/>
          <a:ext cx="5627748" cy="455715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107093"/>
                <a:satOff val="-4303"/>
                <a:lumOff val="92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107093"/>
                <a:satOff val="-4303"/>
                <a:lumOff val="92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107093"/>
                <a:satOff val="-4303"/>
                <a:lumOff val="92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Organizacijska struktura</a:t>
          </a:r>
          <a:endParaRPr lang="hr-HR" sz="1900" kern="1200" dirty="0"/>
        </a:p>
      </dsp:txBody>
      <dsp:txXfrm>
        <a:off x="22246" y="1091813"/>
        <a:ext cx="5583256" cy="411223"/>
      </dsp:txXfrm>
    </dsp:sp>
    <dsp:sp modelId="{1E72FE30-1080-421C-A3D6-2D78866D7958}">
      <dsp:nvSpPr>
        <dsp:cNvPr id="0" name=""/>
        <dsp:cNvSpPr/>
      </dsp:nvSpPr>
      <dsp:spPr>
        <a:xfrm>
          <a:off x="0" y="1580002"/>
          <a:ext cx="5627748" cy="455715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160640"/>
                <a:satOff val="-6455"/>
                <a:lumOff val="138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160640"/>
                <a:satOff val="-6455"/>
                <a:lumOff val="138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160640"/>
                <a:satOff val="-6455"/>
                <a:lumOff val="138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Radne skupine</a:t>
          </a:r>
          <a:endParaRPr lang="hr-HR" sz="1900" kern="1200" dirty="0"/>
        </a:p>
      </dsp:txBody>
      <dsp:txXfrm>
        <a:off x="22246" y="1602248"/>
        <a:ext cx="5583256" cy="411223"/>
      </dsp:txXfrm>
    </dsp:sp>
    <dsp:sp modelId="{FF536B10-5A64-480C-BC72-B97C4E0FA52A}">
      <dsp:nvSpPr>
        <dsp:cNvPr id="0" name=""/>
        <dsp:cNvSpPr/>
      </dsp:nvSpPr>
      <dsp:spPr>
        <a:xfrm>
          <a:off x="0" y="2090437"/>
          <a:ext cx="5627748" cy="455715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214187"/>
                <a:satOff val="-8606"/>
                <a:lumOff val="184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214187"/>
                <a:satOff val="-8606"/>
                <a:lumOff val="184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214187"/>
                <a:satOff val="-8606"/>
                <a:lumOff val="184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Osnovni pojmovi</a:t>
          </a:r>
          <a:endParaRPr lang="hr-HR" sz="1900" kern="1200" dirty="0"/>
        </a:p>
      </dsp:txBody>
      <dsp:txXfrm>
        <a:off x="22246" y="2112683"/>
        <a:ext cx="5583256" cy="411223"/>
      </dsp:txXfrm>
    </dsp:sp>
    <dsp:sp modelId="{AC11D4DE-197C-497B-98E2-CA642E508BC7}">
      <dsp:nvSpPr>
        <dsp:cNvPr id="0" name=""/>
        <dsp:cNvSpPr/>
      </dsp:nvSpPr>
      <dsp:spPr>
        <a:xfrm>
          <a:off x="0" y="2600872"/>
          <a:ext cx="5627748" cy="455715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267733"/>
                <a:satOff val="-10758"/>
                <a:lumOff val="230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267733"/>
                <a:satOff val="-10758"/>
                <a:lumOff val="230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267733"/>
                <a:satOff val="-10758"/>
                <a:lumOff val="230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Demonstracija </a:t>
          </a:r>
          <a:endParaRPr lang="hr-HR" sz="1900" kern="1200" dirty="0"/>
        </a:p>
      </dsp:txBody>
      <dsp:txXfrm>
        <a:off x="22246" y="2623118"/>
        <a:ext cx="5583256" cy="411223"/>
      </dsp:txXfrm>
    </dsp:sp>
    <dsp:sp modelId="{95567A43-E037-46E6-9B76-5B5942F199AE}">
      <dsp:nvSpPr>
        <dsp:cNvPr id="0" name=""/>
        <dsp:cNvSpPr/>
      </dsp:nvSpPr>
      <dsp:spPr>
        <a:xfrm>
          <a:off x="0" y="3111307"/>
          <a:ext cx="5627748" cy="455715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321280"/>
                <a:satOff val="-12909"/>
                <a:lumOff val="27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321280"/>
                <a:satOff val="-12909"/>
                <a:lumOff val="27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321280"/>
                <a:satOff val="-12909"/>
                <a:lumOff val="27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Pitanja</a:t>
          </a:r>
          <a:endParaRPr lang="hr-HR" sz="1900" kern="1200" dirty="0"/>
        </a:p>
      </dsp:txBody>
      <dsp:txXfrm>
        <a:off x="22246" y="3133553"/>
        <a:ext cx="5583256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4.xml"/><Relationship Id="rId4" Type="http://schemas.openxmlformats.org/officeDocument/2006/relationships/image" Target="../media/image6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3.xml"/><Relationship Id="rId4" Type="http://schemas.openxmlformats.org/officeDocument/2006/relationships/image" Target="../media/image6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AI@EduHr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KO: 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predlaganje razvojnih ciljeva, poslova i zadataka vezanih uz razvoj i održavanje sustava Dabar, određivanje rokova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RS:</a:t>
            </a:r>
            <a:r>
              <a:rPr lang="hr-HR" baseline="0" dirty="0" smtClean="0"/>
              <a:t> </a:t>
            </a:r>
            <a:r>
              <a:rPr lang="hr-HR" dirty="0" smtClean="0"/>
              <a:t>grupa stručnjaka imenovana od strane KO sa svrhom ispunjavanja određenog cilja u kontekstu dogovorenih planova aktivnosti i poslova na razvoju i održavanju sustava Dabar.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RS: definiranje vrste objekata, metapodatkovnih</a:t>
            </a:r>
            <a:r>
              <a:rPr lang="hr-HR" baseline="0" dirty="0" smtClean="0"/>
              <a:t> profila;</a:t>
            </a:r>
            <a:r>
              <a:rPr lang="hr-HR" dirty="0" smtClean="0"/>
              <a:t> kontrolirani rječnici i identifikatori.</a:t>
            </a:r>
            <a:r>
              <a:rPr lang="hr-HR" baseline="0" dirty="0" smtClean="0"/>
              <a:t> </a:t>
            </a:r>
            <a:r>
              <a:rPr lang="hr-HR" dirty="0" smtClean="0"/>
              <a:t>Hodogram unosa.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  <a:p>
            <a:endParaRPr lang="hr-H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1F771-CB8C-4842-9F6C-39E92531B52B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802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 dodijeliti ulogu i ovlasti drugom korisniku?</a:t>
            </a:r>
          </a:p>
          <a:p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dodjeljivanje uloga i ovlasti potrebno je prijaviti se u repozitorij sa svojim </a:t>
            </a:r>
            <a:r>
              <a:rPr lang="hr-H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AAI@EduHr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elektroničkim identitetom, a nakon toga u popisu poveznica na lijevoj strani sučelja odabrati opciju </a:t>
            </a:r>
            <a:r>
              <a:rPr lang="hr-H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Korisnici 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 uz ime i prezime željenog korisnika odabrati opciju </a:t>
            </a:r>
            <a:r>
              <a:rPr lang="hr-H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Pogledaj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Na vrhu profila osobe odabrati opciju </a:t>
            </a:r>
            <a:r>
              <a:rPr lang="hr-H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Roles</a:t>
            </a:r>
            <a:r>
              <a:rPr lang="hr-H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 označiti željenu ulogu. Na kraju obavezno odabrati </a:t>
            </a:r>
            <a:r>
              <a:rPr lang="hr-H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Spremi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popisu </a:t>
            </a:r>
            <a:r>
              <a:rPr lang="hr-H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Korisnici 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nalaze se sve osobe koje su se barem jednom prijavile u repozitorij.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1F771-CB8C-4842-9F6C-39E92531B52B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732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srce.unizg.hr/otvoreni-pristup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srce.unizg.hr/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creativecommons.org/licenses/by-nc/4.0/deed.hr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273845"/>
            <a:ext cx="1478756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273845"/>
            <a:ext cx="4350544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5542"/>
          <a:stretch/>
        </p:blipFill>
        <p:spPr>
          <a:xfrm>
            <a:off x="0" y="1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1"/>
          <a:stretch/>
        </p:blipFill>
        <p:spPr>
          <a:xfrm>
            <a:off x="0" y="4384800"/>
            <a:ext cx="68560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488320" y="2952999"/>
            <a:ext cx="202500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67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675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985961" y="2973582"/>
            <a:ext cx="22009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 djelo je dano na korištenje pod licencom Creative </a:t>
            </a:r>
            <a:r>
              <a:rPr lang="hr-HR" sz="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hr-HR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Imenovanje-Nekomercijalno-Bez prerada</a:t>
            </a:r>
            <a:r>
              <a:rPr lang="hr-HR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4.0 međunarodna. </a:t>
            </a:r>
            <a:endParaRPr lang="hr-HR" sz="800" b="1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11877" y="3555046"/>
            <a:ext cx="94929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75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www.srce.unizg.hr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250" y="372913"/>
            <a:ext cx="51435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57250" y="1959746"/>
            <a:ext cx="51435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" name="Rectangle 1"/>
          <p:cNvSpPr/>
          <p:nvPr userDrawn="1"/>
        </p:nvSpPr>
        <p:spPr>
          <a:xfrm>
            <a:off x="1867043" y="3555047"/>
            <a:ext cx="2319866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75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creativecommons.org/licenses/by-nc-nd/4.0/deed.hr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2329" y="3521692"/>
            <a:ext cx="1636987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75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www.srce.unizg.hr/otvoreni-pristup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hlinkClick r:id="rId3"/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127" y="3996799"/>
            <a:ext cx="685385" cy="270000"/>
          </a:xfrm>
          <a:prstGeom prst="rect">
            <a:avLst/>
          </a:prstGeom>
        </p:spPr>
      </p:pic>
      <p:pic>
        <p:nvPicPr>
          <p:cNvPr id="17" name="Picture 16">
            <a:hlinkClick r:id="rId2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13" y="2929389"/>
            <a:ext cx="1384975" cy="540000"/>
          </a:xfrm>
          <a:prstGeom prst="rect">
            <a:avLst/>
          </a:prstGeom>
        </p:spPr>
      </p:pic>
      <p:pic>
        <p:nvPicPr>
          <p:cNvPr id="12" name="Picture 2" descr="http://mirrors.creativecommons.org/presskit/buttons/88x31/png/by-nc.png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955" y="3996799"/>
            <a:ext cx="771702" cy="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547" y="4383544"/>
            <a:ext cx="7008547" cy="50929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8" y="4778628"/>
            <a:ext cx="723223" cy="2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8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101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7"/>
            <a:ext cx="5915025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1878807"/>
            <a:ext cx="2915543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04998" y="4765340"/>
            <a:ext cx="699161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86513" y="4766434"/>
            <a:ext cx="471487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547" y="4383544"/>
            <a:ext cx="7008547" cy="509298"/>
          </a:xfrm>
          <a:prstGeom prst="rect">
            <a:avLst/>
          </a:prstGeom>
        </p:spPr>
      </p:pic>
      <p:pic>
        <p:nvPicPr>
          <p:cNvPr id="269" name="Picture 26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8" y="4778628"/>
            <a:ext cx="723223" cy="2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19487" y="4765500"/>
            <a:ext cx="6075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332" y="4765340"/>
            <a:ext cx="444512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79014" y="4765340"/>
            <a:ext cx="6075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bar.srce.hr/" TargetMode="External"/><Relationship Id="rId2" Type="http://schemas.openxmlformats.org/officeDocument/2006/relationships/hyperlink" Target="mailto:dabar@srce.hr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.srce.hr/mailman3/postorius/lists/dabar-l.srce.hr/" TargetMode="External"/><Relationship Id="rId2" Type="http://schemas.openxmlformats.org/officeDocument/2006/relationships/hyperlink" Target="https://dabar.srce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abar@srce.h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abar.srce.hr/api" TargetMode="External"/><Relationship Id="rId3" Type="http://schemas.openxmlformats.org/officeDocument/2006/relationships/hyperlink" Target="https://dabar.srce.hr/faq-page" TargetMode="External"/><Relationship Id="rId7" Type="http://schemas.openxmlformats.org/officeDocument/2006/relationships/hyperlink" Target="https://dabar.srce.hr/interoperabilnost" TargetMode="External"/><Relationship Id="rId2" Type="http://schemas.openxmlformats.org/officeDocument/2006/relationships/hyperlink" Target="https://dabar.srce.hr/dokumentac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bar.srce.hr/samoarhiviranje" TargetMode="External"/><Relationship Id="rId5" Type="http://schemas.openxmlformats.org/officeDocument/2006/relationships/hyperlink" Target="https://dabar.srce.hr/objekti" TargetMode="External"/><Relationship Id="rId10" Type="http://schemas.openxmlformats.org/officeDocument/2006/relationships/hyperlink" Target="https://dabar.srce.hr/korisnicke-funkcionalnosti" TargetMode="External"/><Relationship Id="rId4" Type="http://schemas.openxmlformats.org/officeDocument/2006/relationships/hyperlink" Target="https://dabar.srce.hr/upute" TargetMode="External"/><Relationship Id="rId9" Type="http://schemas.openxmlformats.org/officeDocument/2006/relationships/hyperlink" Target="https://dabar.srce.hr/autorska-pra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6" y="3055301"/>
            <a:ext cx="4586524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2400" dirty="0" smtClean="0">
                <a:solidFill>
                  <a:schemeClr val="bg1"/>
                </a:solidFill>
              </a:rPr>
              <a:t>Edukacija urednika repozitorija u Dabru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5" y="4120993"/>
            <a:ext cx="474744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16.12.2020. </a:t>
            </a: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Draženko Celjak (Srce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Ivana 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Dorotić Malič</a:t>
            </a: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(Sveučilišna knjižnica Rijeka</a:t>
            </a: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Kristina Posavec (Srce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Matko Horvat (Srce) 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Hvala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pažnji</a:t>
            </a:r>
            <a:r>
              <a:rPr lang="en-GB" dirty="0"/>
              <a:t>!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750"/>
              </a:spcBef>
            </a:pPr>
            <a:r>
              <a:rPr lang="hr-HR" sz="1400" dirty="0" smtClean="0">
                <a:hlinkClick r:id="rId2"/>
              </a:rPr>
              <a:t>dabar@srce.hr</a:t>
            </a:r>
            <a:endParaRPr lang="hr-HR" sz="1400" dirty="0" smtClean="0"/>
          </a:p>
          <a:p>
            <a:pPr>
              <a:spcBef>
                <a:spcPts val="750"/>
              </a:spcBef>
            </a:pPr>
            <a:r>
              <a:rPr lang="hr-HR" dirty="0">
                <a:hlinkClick r:id="rId3"/>
              </a:rPr>
              <a:t>https://dabar.srce.hr</a:t>
            </a:r>
            <a:r>
              <a:rPr lang="hr-HR" dirty="0"/>
              <a:t> </a:t>
            </a:r>
          </a:p>
          <a:p>
            <a:pPr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</a:t>
            </a:r>
            <a:r>
              <a:rPr lang="hr-HR" dirty="0" err="1" smtClean="0"/>
              <a:t>webinara</a:t>
            </a:r>
            <a:endParaRPr lang="en-US" dirty="0"/>
          </a:p>
        </p:txBody>
      </p:sp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549455269"/>
              </p:ext>
            </p:extLst>
          </p:nvPr>
        </p:nvGraphicFramePr>
        <p:xfrm>
          <a:off x="471488" y="956281"/>
          <a:ext cx="5627748" cy="361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57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DABAR </a:t>
            </a:r>
            <a:r>
              <a:rPr lang="hr-HR" dirty="0" smtClean="0"/>
              <a:t>- Digitalni </a:t>
            </a:r>
            <a:r>
              <a:rPr lang="hr-HR" dirty="0"/>
              <a:t>akademski arhivi i repozitoriji</a:t>
            </a:r>
            <a:br>
              <a:rPr lang="hr-HR" dirty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/>
              <a:t>institucijski repozitorij na internetskoj domeni ustanove pomoću kojega mogu okupiti rezultate znanstveno-istraživačke, intelektualne i kreativne produkcije svoje ustanove na jednom mjestu</a:t>
            </a:r>
            <a:endParaRPr lang="en-US" dirty="0"/>
          </a:p>
          <a:p>
            <a:pPr lvl="0"/>
            <a:r>
              <a:rPr lang="hr-HR" dirty="0"/>
              <a:t>punu kontrolu nad pravima pristupa i korištenja sadržaja repozitorija</a:t>
            </a:r>
            <a:endParaRPr lang="en-US" dirty="0"/>
          </a:p>
          <a:p>
            <a:pPr lvl="0"/>
            <a:r>
              <a:rPr lang="hr-HR" dirty="0"/>
              <a:t>mogućnost objave sadržaja u otvorenom pristupu te povećanje vidljivosti objavljenih sadržaja i same ustanove</a:t>
            </a:r>
            <a:endParaRPr lang="en-US" dirty="0"/>
          </a:p>
          <a:p>
            <a:pPr lvl="0"/>
            <a:r>
              <a:rPr lang="hr-HR" dirty="0"/>
              <a:t>dugoročno i pouzdano čuvanje podataka</a:t>
            </a:r>
            <a:endParaRPr lang="en-US" dirty="0"/>
          </a:p>
          <a:p>
            <a:pPr lvl="0"/>
            <a:r>
              <a:rPr lang="hr-HR" dirty="0"/>
              <a:t>rješenje za pohranu završnih radova studenata i doktorskih disertacija opisanih </a:t>
            </a:r>
            <a:r>
              <a:rPr lang="hr-HR" dirty="0" err="1"/>
              <a:t>metapodatkovnim</a:t>
            </a:r>
            <a:r>
              <a:rPr lang="hr-HR" dirty="0"/>
              <a:t> opisom koji propisuje Nacionalna i sveučilišna knjižnica u Zagrebu, temeljem odredbi Zakona o znanstvenoj djelatnosti i visokom obrazovanju</a:t>
            </a:r>
            <a:endParaRPr lang="en-US" dirty="0"/>
          </a:p>
          <a:p>
            <a:pPr lvl="0"/>
            <a:r>
              <a:rPr lang="hr-HR" dirty="0"/>
              <a:t>mogućnost vizualnog i sadržajnog uređivanja sučelja repozitorija pomoću sustava za upravljanje web sadržajem (</a:t>
            </a:r>
            <a:r>
              <a:rPr lang="hr-HR" dirty="0" err="1"/>
              <a:t>Drupal</a:t>
            </a:r>
            <a:r>
              <a:rPr lang="hr-HR" dirty="0"/>
              <a:t> CMS)</a:t>
            </a:r>
            <a:endParaRPr lang="en-US" dirty="0"/>
          </a:p>
          <a:p>
            <a:pPr lvl="0"/>
            <a:r>
              <a:rPr lang="hr-HR" dirty="0"/>
              <a:t>pristup sustavu putem </a:t>
            </a:r>
            <a:r>
              <a:rPr lang="hr-HR" dirty="0" err="1"/>
              <a:t>AAI@EduHr</a:t>
            </a:r>
            <a:r>
              <a:rPr lang="hr-HR" dirty="0"/>
              <a:t> elektroničkog identiteta</a:t>
            </a:r>
            <a:endParaRPr lang="en-US" dirty="0"/>
          </a:p>
          <a:p>
            <a:pPr lvl="0"/>
            <a:r>
              <a:rPr lang="hr-HR" dirty="0"/>
              <a:t>mogućnost uspostave tematskih repozitorija za potrebe zajednice istraživača.</a:t>
            </a:r>
            <a:endParaRPr lang="en-US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7984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Kontakti i komunikacija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2800" indent="-172800">
              <a:spcBef>
                <a:spcPts val="750"/>
              </a:spcBef>
            </a:pPr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://dabar.srce.hr</a:t>
            </a:r>
            <a:r>
              <a:rPr lang="hr-HR" dirty="0"/>
              <a:t> </a:t>
            </a:r>
            <a:endParaRPr lang="hr-HR" dirty="0" smtClean="0"/>
          </a:p>
          <a:p>
            <a:pPr marL="172800" indent="-172800">
              <a:spcBef>
                <a:spcPts val="750"/>
              </a:spcBef>
            </a:pPr>
            <a:r>
              <a:rPr lang="hr-HR" b="1" dirty="0" smtClean="0"/>
              <a:t>Primjeri digitalnih objekata</a:t>
            </a:r>
            <a:r>
              <a:rPr lang="hr-HR" dirty="0" smtClean="0"/>
              <a:t>: </a:t>
            </a:r>
            <a:r>
              <a:rPr lang="hr-HR" dirty="0" err="1" smtClean="0"/>
              <a:t>preprint</a:t>
            </a:r>
            <a:r>
              <a:rPr lang="hr-HR" dirty="0" smtClean="0"/>
              <a:t> </a:t>
            </a:r>
            <a:r>
              <a:rPr lang="hr-HR" dirty="0"/>
              <a:t>radovi, recenzirani članci, radovi s konferencija, podaci istraživanja, disertacije, završni radovi studenata, knjige, nastavni materijali, slike, video i </a:t>
            </a:r>
            <a:r>
              <a:rPr lang="hr-HR" dirty="0" err="1"/>
              <a:t>audiozapisi</a:t>
            </a:r>
            <a:r>
              <a:rPr lang="hr-HR" dirty="0"/>
              <a:t>, prezentacije, digitalizirana </a:t>
            </a:r>
            <a:r>
              <a:rPr lang="hr-HR" dirty="0" smtClean="0"/>
              <a:t>građa itd.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 smtClean="0"/>
              <a:t>Kontakt:</a:t>
            </a:r>
          </a:p>
          <a:p>
            <a:pPr marL="429968" lvl="1" indent="-172800">
              <a:spcBef>
                <a:spcPts val="750"/>
              </a:spcBef>
            </a:pPr>
            <a:r>
              <a:rPr lang="hr-HR" dirty="0" smtClean="0"/>
              <a:t>dabar@srce.hr </a:t>
            </a:r>
            <a:endParaRPr lang="hr-HR" dirty="0"/>
          </a:p>
          <a:p>
            <a:pPr marL="172800" indent="-172800">
              <a:spcBef>
                <a:spcPts val="750"/>
              </a:spcBef>
            </a:pPr>
            <a:r>
              <a:rPr lang="hr-HR" dirty="0" smtClean="0"/>
              <a:t>Liste:</a:t>
            </a:r>
          </a:p>
          <a:p>
            <a:pPr marL="429968" lvl="1" indent="-172800">
              <a:spcBef>
                <a:spcPts val="750"/>
              </a:spcBef>
            </a:pPr>
            <a:r>
              <a:rPr lang="hr-HR" dirty="0"/>
              <a:t>dabar-oo@srce.hr</a:t>
            </a:r>
          </a:p>
          <a:p>
            <a:pPr marL="429968" lvl="1" indent="-172800">
              <a:spcBef>
                <a:spcPts val="750"/>
              </a:spcBef>
            </a:pPr>
            <a:r>
              <a:rPr lang="hr-HR" dirty="0" smtClean="0"/>
              <a:t>dabar-l@srce.hr </a:t>
            </a:r>
            <a:r>
              <a:rPr lang="hr-HR" dirty="0"/>
              <a:t>(</a:t>
            </a:r>
            <a:r>
              <a:rPr lang="hr-HR" dirty="0">
                <a:hlinkClick r:id="rId3"/>
              </a:rPr>
              <a:t>https://list.srce.hr/mailman3/postorius/lists/dabar-l.srce.hr</a:t>
            </a:r>
            <a:r>
              <a:rPr lang="hr-HR" dirty="0" smtClean="0">
                <a:hlinkClick r:id="rId3"/>
              </a:rPr>
              <a:t>/</a:t>
            </a:r>
            <a:r>
              <a:rPr lang="hr-HR" dirty="0" smtClean="0"/>
              <a:t>)</a:t>
            </a:r>
            <a:endParaRPr lang="hr-HR" dirty="0"/>
          </a:p>
          <a:p>
            <a:pPr marL="172800" indent="-172800">
              <a:spcBef>
                <a:spcPts val="750"/>
              </a:spcBef>
            </a:pPr>
            <a:endParaRPr lang="hr-HR" dirty="0" smtClean="0"/>
          </a:p>
          <a:p>
            <a:pPr marL="172800" indent="-172800">
              <a:spcBef>
                <a:spcPts val="750"/>
              </a:spcBef>
            </a:pPr>
            <a:endParaRPr lang="hr-HR" dirty="0"/>
          </a:p>
          <a:p>
            <a:pPr marL="172800" indent="-172800"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2153049" cy="994172"/>
          </a:xfrm>
        </p:spPr>
        <p:txBody>
          <a:bodyPr/>
          <a:lstStyle/>
          <a:p>
            <a:r>
              <a:rPr lang="hr-HR" dirty="0" smtClean="0"/>
              <a:t>Organizacijska struktura</a:t>
            </a:r>
            <a:endParaRPr lang="en-US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752" y="104579"/>
            <a:ext cx="2600252" cy="4576607"/>
          </a:xfrm>
        </p:spPr>
      </p:pic>
    </p:spTree>
    <p:extLst>
      <p:ext uri="{BB962C8B-B14F-4D97-AF65-F5344CB8AC3E}">
        <p14:creationId xmlns:p14="http://schemas.microsoft.com/office/powerpoint/2010/main" val="423618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Razvoj i održavanje Dabra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Koordinacijski odbor</a:t>
            </a:r>
          </a:p>
          <a:p>
            <a:r>
              <a:rPr lang="hr-HR" dirty="0" smtClean="0"/>
              <a:t>Radne skupine: </a:t>
            </a:r>
          </a:p>
          <a:p>
            <a:pPr lvl="1"/>
            <a:r>
              <a:rPr lang="hr-HR" dirty="0" smtClean="0"/>
              <a:t>RS za ocjenske radove</a:t>
            </a:r>
          </a:p>
          <a:p>
            <a:pPr lvl="1"/>
            <a:r>
              <a:rPr lang="hr-HR" dirty="0" smtClean="0"/>
              <a:t>RS za opis znanstvenih i srodnih radova, kontrolirane rječnike i identifikatore</a:t>
            </a:r>
          </a:p>
          <a:p>
            <a:pPr lvl="1"/>
            <a:r>
              <a:rPr lang="hr-HR" dirty="0" smtClean="0"/>
              <a:t>RS za opis slikovne, audio i video građe, kontrolirane rječnike i identifikatore</a:t>
            </a:r>
          </a:p>
          <a:p>
            <a:pPr lvl="1"/>
            <a:r>
              <a:rPr lang="hr-HR" dirty="0" smtClean="0"/>
              <a:t>RS za interoperabilnost</a:t>
            </a:r>
          </a:p>
          <a:p>
            <a:pPr lvl="1"/>
            <a:r>
              <a:rPr lang="hr-HR" dirty="0" smtClean="0"/>
              <a:t>RS za politike repozitorija vezane uz dugoročno očuvanje digitalnog gradiva</a:t>
            </a:r>
          </a:p>
          <a:p>
            <a:pPr lvl="1"/>
            <a:r>
              <a:rPr lang="hr-HR" dirty="0" smtClean="0"/>
              <a:t>RS za korisničke funkcionalnosti</a:t>
            </a:r>
          </a:p>
          <a:p>
            <a:pPr lvl="1"/>
            <a:r>
              <a:rPr lang="hr-HR" dirty="0" smtClean="0"/>
              <a:t>RS za autorska prava</a:t>
            </a:r>
          </a:p>
          <a:p>
            <a:pPr lvl="1"/>
            <a:r>
              <a:rPr lang="hr-HR" dirty="0" smtClean="0"/>
              <a:t>RS za edukaciju i podršku</a:t>
            </a:r>
          </a:p>
          <a:p>
            <a:pPr lvl="1"/>
            <a:r>
              <a:rPr lang="hr-HR" dirty="0" smtClean="0"/>
              <a:t>RS za istraživačke podatke</a:t>
            </a:r>
          </a:p>
          <a:p>
            <a:pPr lvl="1"/>
            <a:r>
              <a:rPr lang="hr-HR" dirty="0" smtClean="0"/>
              <a:t>RS za obrazovne sadržaje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536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Vlasnik / odgovorna osoba / urednik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Vlasnik repozitorija: ustanova</a:t>
            </a:r>
            <a:r>
              <a:rPr lang="hr-HR" dirty="0"/>
              <a:t> </a:t>
            </a:r>
            <a:r>
              <a:rPr lang="hr-HR" dirty="0" smtClean="0"/>
              <a:t>– pravna osoba iz sustava znanosti i obrazovanja</a:t>
            </a:r>
          </a:p>
          <a:p>
            <a:r>
              <a:rPr lang="hr-HR" smtClean="0"/>
              <a:t>Odgovorna osoba: </a:t>
            </a:r>
            <a:r>
              <a:rPr lang="hr-HR" dirty="0" smtClean="0"/>
              <a:t>odgovorna za </a:t>
            </a:r>
            <a:r>
              <a:rPr lang="hr-HR" dirty="0"/>
              <a:t>uspostavu i održavanje </a:t>
            </a:r>
            <a:r>
              <a:rPr lang="hr-HR" dirty="0" smtClean="0"/>
              <a:t>repozitorija, u pravilu knjižničar – imenuje je ustanova (vlasnik </a:t>
            </a:r>
            <a:r>
              <a:rPr lang="hr-HR" smtClean="0"/>
              <a:t>repozitorija)</a:t>
            </a:r>
            <a:endParaRPr lang="hr-HR" dirty="0" smtClean="0"/>
          </a:p>
          <a:p>
            <a:r>
              <a:rPr lang="hr-HR" dirty="0" smtClean="0"/>
              <a:t>Urednik repozitorija – ima administratorske ovlasti</a:t>
            </a:r>
          </a:p>
          <a:p>
            <a:pPr lvl="1"/>
            <a:r>
              <a:rPr lang="hr-HR" dirty="0" smtClean="0"/>
              <a:t>drugim korisnicima repozitorija dodjeljuje ovlasti/uloge:</a:t>
            </a:r>
          </a:p>
          <a:p>
            <a:pPr lvl="2"/>
            <a:r>
              <a:rPr lang="pl-PL" dirty="0" smtClean="0"/>
              <a:t>djelatnik, vanjski suradnik, urednik i webmaster</a:t>
            </a:r>
            <a:endParaRPr lang="hr-HR" dirty="0"/>
          </a:p>
          <a:p>
            <a:pPr lvl="1"/>
            <a:r>
              <a:rPr lang="hr-HR" dirty="0"/>
              <a:t>u</a:t>
            </a:r>
            <a:r>
              <a:rPr lang="hr-HR" dirty="0" smtClean="0"/>
              <a:t>pravlja objektima</a:t>
            </a:r>
          </a:p>
          <a:p>
            <a:pPr lvl="1"/>
            <a:r>
              <a:rPr lang="hr-HR" dirty="0"/>
              <a:t>o</a:t>
            </a:r>
            <a:r>
              <a:rPr lang="hr-HR" dirty="0" smtClean="0"/>
              <a:t>bjavljuje i uređuje tekstove na početnoj stranici repozitorija</a:t>
            </a:r>
          </a:p>
          <a:p>
            <a:pPr lvl="1"/>
            <a:r>
              <a:rPr lang="pl-PL" dirty="0" smtClean="0"/>
              <a:t>prijavljuje promjene, greške u radu i nove zahtjeve Dabar timu </a:t>
            </a:r>
            <a:r>
              <a:rPr lang="pl-PL" dirty="0" smtClean="0">
                <a:hlinkClick r:id="rId3"/>
              </a:rPr>
              <a:t>dabar@srce.hr</a:t>
            </a:r>
            <a:r>
              <a:rPr lang="pl-P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061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Promjena odgovorne osobe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</a:t>
            </a:r>
            <a:r>
              <a:rPr lang="en-US" dirty="0" err="1" smtClean="0"/>
              <a:t>vjeren</a:t>
            </a:r>
            <a:r>
              <a:rPr lang="hr-H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dopis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elektroničkom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 </a:t>
            </a:r>
            <a:r>
              <a:rPr lang="en-US" b="1" dirty="0" smtClean="0"/>
              <a:t>dabar@srce.hr</a:t>
            </a:r>
            <a:endParaRPr lang="en-US" b="1" dirty="0"/>
          </a:p>
          <a:p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ovlaštenoj</a:t>
            </a:r>
            <a:r>
              <a:rPr lang="en-US" dirty="0"/>
              <a:t> </a:t>
            </a:r>
            <a:r>
              <a:rPr lang="en-US" dirty="0" err="1"/>
              <a:t>osobi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: </a:t>
            </a:r>
            <a:endParaRPr lang="hr-HR" dirty="0" smtClean="0"/>
          </a:p>
          <a:p>
            <a:pPr lvl="1"/>
            <a:r>
              <a:rPr lang="hr-HR" dirty="0" err="1"/>
              <a:t>i</a:t>
            </a:r>
            <a:r>
              <a:rPr lang="en-US" dirty="0" smtClean="0"/>
              <a:t>me</a:t>
            </a:r>
            <a:r>
              <a:rPr lang="hr-HR" dirty="0" smtClean="0"/>
              <a:t> i</a:t>
            </a:r>
            <a:r>
              <a:rPr lang="en-US" dirty="0" smtClean="0"/>
              <a:t> </a:t>
            </a:r>
            <a:r>
              <a:rPr lang="en-US" dirty="0" err="1"/>
              <a:t>prezime</a:t>
            </a:r>
            <a:r>
              <a:rPr lang="en-US" dirty="0"/>
              <a:t>, </a:t>
            </a:r>
            <a:endParaRPr lang="hr-HR" dirty="0" smtClean="0"/>
          </a:p>
          <a:p>
            <a:pPr lvl="1"/>
            <a:r>
              <a:rPr lang="en-US" dirty="0" err="1" smtClean="0"/>
              <a:t>funkciju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pravnoj</a:t>
            </a:r>
            <a:r>
              <a:rPr lang="en-US" dirty="0"/>
              <a:t> </a:t>
            </a:r>
            <a:r>
              <a:rPr lang="en-US" dirty="0" err="1"/>
              <a:t>osobi</a:t>
            </a:r>
            <a:r>
              <a:rPr lang="en-US" dirty="0"/>
              <a:t>, </a:t>
            </a:r>
            <a:endParaRPr lang="hr-HR" dirty="0" smtClean="0"/>
          </a:p>
          <a:p>
            <a:pPr lvl="1"/>
            <a:r>
              <a:rPr lang="en-US" dirty="0" smtClean="0"/>
              <a:t>e-mail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telefona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9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Korisne poveznice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Dabar </a:t>
            </a:r>
            <a:r>
              <a:rPr lang="hr-HR" dirty="0">
                <a:hlinkClick r:id="rId2"/>
              </a:rPr>
              <a:t>dokumentacija</a:t>
            </a:r>
            <a:endParaRPr lang="hr-HR" dirty="0"/>
          </a:p>
          <a:p>
            <a:r>
              <a:rPr lang="hr-HR" dirty="0" smtClean="0">
                <a:hlinkClick r:id="rId3"/>
              </a:rPr>
              <a:t>Često postavljena pitanja</a:t>
            </a:r>
            <a:endParaRPr lang="hr-HR" dirty="0" smtClean="0"/>
          </a:p>
          <a:p>
            <a:r>
              <a:rPr lang="en-US" u="sng" dirty="0" err="1">
                <a:hlinkClick r:id="rId4"/>
              </a:rPr>
              <a:t>Upute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i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priručnici</a:t>
            </a:r>
            <a:r>
              <a:rPr lang="en-US" u="sng" dirty="0">
                <a:hlinkClick r:id="rId4"/>
              </a:rPr>
              <a:t> (</a:t>
            </a:r>
            <a:r>
              <a:rPr lang="en-US" u="sng" dirty="0" err="1">
                <a:hlinkClick r:id="rId4"/>
              </a:rPr>
              <a:t>sadržaji</a:t>
            </a:r>
            <a:r>
              <a:rPr lang="en-US" u="sng" dirty="0">
                <a:hlinkClick r:id="rId4"/>
              </a:rPr>
              <a:t> za </a:t>
            </a:r>
            <a:r>
              <a:rPr lang="en-US" u="sng" dirty="0" err="1">
                <a:hlinkClick r:id="rId4"/>
              </a:rPr>
              <a:t>pomoć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pri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korištenju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repozitorija</a:t>
            </a:r>
            <a:r>
              <a:rPr lang="en-US" u="sng" dirty="0">
                <a:hlinkClick r:id="rId4"/>
              </a:rPr>
              <a:t> u </a:t>
            </a:r>
            <a:r>
              <a:rPr lang="en-US" u="sng" dirty="0" err="1">
                <a:hlinkClick r:id="rId4"/>
              </a:rPr>
              <a:t>sustavu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Dabar</a:t>
            </a:r>
            <a:r>
              <a:rPr lang="en-US" u="sng" dirty="0" smtClean="0">
                <a:hlinkClick r:id="rId4"/>
              </a:rPr>
              <a:t>)</a:t>
            </a:r>
            <a:endParaRPr lang="hr-HR" u="sng" dirty="0" smtClean="0"/>
          </a:p>
          <a:p>
            <a:r>
              <a:rPr lang="en-US" u="sng" dirty="0" err="1">
                <a:hlinkClick r:id="rId5"/>
              </a:rPr>
              <a:t>Specifikacije</a:t>
            </a:r>
            <a:r>
              <a:rPr lang="en-US" u="sng" dirty="0">
                <a:hlinkClick r:id="rId5"/>
              </a:rPr>
              <a:t> </a:t>
            </a:r>
            <a:r>
              <a:rPr lang="en-US" u="sng" dirty="0" err="1">
                <a:hlinkClick r:id="rId5"/>
              </a:rPr>
              <a:t>podržanih</a:t>
            </a:r>
            <a:r>
              <a:rPr lang="en-US" u="sng" dirty="0">
                <a:hlinkClick r:id="rId5"/>
              </a:rPr>
              <a:t> </a:t>
            </a:r>
            <a:r>
              <a:rPr lang="en-US" u="sng" dirty="0" err="1">
                <a:hlinkClick r:id="rId5"/>
              </a:rPr>
              <a:t>objekata</a:t>
            </a:r>
            <a:r>
              <a:rPr lang="en-US" u="sng" dirty="0">
                <a:hlinkClick r:id="rId5"/>
              </a:rPr>
              <a:t> (</a:t>
            </a:r>
            <a:r>
              <a:rPr lang="en-US" u="sng" dirty="0" err="1">
                <a:hlinkClick r:id="rId5"/>
              </a:rPr>
              <a:t>metapodatkovni</a:t>
            </a:r>
            <a:r>
              <a:rPr lang="en-US" u="sng" dirty="0">
                <a:hlinkClick r:id="rId5"/>
              </a:rPr>
              <a:t> </a:t>
            </a:r>
            <a:r>
              <a:rPr lang="en-US" u="sng" dirty="0" err="1">
                <a:hlinkClick r:id="rId5"/>
              </a:rPr>
              <a:t>opisi</a:t>
            </a:r>
            <a:r>
              <a:rPr lang="en-US" u="sng" dirty="0">
                <a:hlinkClick r:id="rId5"/>
              </a:rPr>
              <a:t>, </a:t>
            </a:r>
            <a:r>
              <a:rPr lang="en-US" u="sng" dirty="0" err="1">
                <a:hlinkClick r:id="rId5"/>
              </a:rPr>
              <a:t>rječnici</a:t>
            </a:r>
            <a:r>
              <a:rPr lang="en-US" u="sng" dirty="0">
                <a:hlinkClick r:id="rId5"/>
              </a:rPr>
              <a:t>) </a:t>
            </a:r>
            <a:endParaRPr lang="en-US" dirty="0"/>
          </a:p>
          <a:p>
            <a:r>
              <a:rPr lang="en-US" dirty="0" err="1">
                <a:hlinkClick r:id="rId6"/>
              </a:rPr>
              <a:t>Samoarhiviranje</a:t>
            </a:r>
            <a:r>
              <a:rPr lang="en-US" dirty="0">
                <a:hlinkClick r:id="rId6"/>
              </a:rPr>
              <a:t> (</a:t>
            </a:r>
            <a:r>
              <a:rPr lang="en-US" dirty="0" err="1">
                <a:hlinkClick r:id="rId6"/>
              </a:rPr>
              <a:t>aktivacija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i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postupak</a:t>
            </a:r>
            <a:r>
              <a:rPr lang="en-US" dirty="0">
                <a:hlinkClick r:id="rId6"/>
              </a:rPr>
              <a:t>)</a:t>
            </a:r>
            <a:endParaRPr lang="en-US" dirty="0"/>
          </a:p>
          <a:p>
            <a:r>
              <a:rPr lang="en-US" dirty="0" err="1">
                <a:hlinkClick r:id="rId7"/>
              </a:rPr>
              <a:t>Interoperabilnost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repozitorija</a:t>
            </a:r>
            <a:r>
              <a:rPr lang="en-US" dirty="0">
                <a:hlinkClick r:id="rId7"/>
              </a:rPr>
              <a:t> u </a:t>
            </a:r>
            <a:r>
              <a:rPr lang="en-US" dirty="0" err="1">
                <a:hlinkClick r:id="rId7"/>
              </a:rPr>
              <a:t>Dabru</a:t>
            </a:r>
            <a:r>
              <a:rPr lang="en-US" dirty="0">
                <a:hlinkClick r:id="rId7"/>
              </a:rPr>
              <a:t> (OAI-PMH, </a:t>
            </a:r>
            <a:r>
              <a:rPr lang="en-US" dirty="0" err="1">
                <a:hlinkClick r:id="rId7"/>
              </a:rPr>
              <a:t>OpenDOAR</a:t>
            </a:r>
            <a:r>
              <a:rPr lang="en-US" dirty="0">
                <a:hlinkClick r:id="rId7"/>
              </a:rPr>
              <a:t>, </a:t>
            </a:r>
            <a:r>
              <a:rPr lang="en-US" dirty="0" err="1">
                <a:hlinkClick r:id="rId7"/>
              </a:rPr>
              <a:t>OpenAIRE</a:t>
            </a:r>
            <a:r>
              <a:rPr lang="en-US" dirty="0">
                <a:hlinkClick r:id="rId7"/>
              </a:rPr>
              <a:t>)</a:t>
            </a:r>
            <a:endParaRPr lang="en-US" dirty="0"/>
          </a:p>
          <a:p>
            <a:r>
              <a:rPr lang="en-US" dirty="0" err="1">
                <a:hlinkClick r:id="rId8"/>
              </a:rPr>
              <a:t>Dabar</a:t>
            </a:r>
            <a:r>
              <a:rPr lang="en-US" dirty="0">
                <a:hlinkClick r:id="rId8"/>
              </a:rPr>
              <a:t> REST API (</a:t>
            </a:r>
            <a:r>
              <a:rPr lang="en-US" dirty="0" err="1">
                <a:hlinkClick r:id="rId8"/>
              </a:rPr>
              <a:t>automatizirana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pohrana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objekata</a:t>
            </a:r>
            <a:r>
              <a:rPr lang="en-US" dirty="0">
                <a:hlinkClick r:id="rId8"/>
              </a:rPr>
              <a:t> u </a:t>
            </a:r>
            <a:r>
              <a:rPr lang="en-US" dirty="0" err="1">
                <a:hlinkClick r:id="rId8"/>
              </a:rPr>
              <a:t>Dabar</a:t>
            </a:r>
            <a:r>
              <a:rPr lang="en-US" dirty="0">
                <a:hlinkClick r:id="rId8"/>
              </a:rPr>
              <a:t>)</a:t>
            </a:r>
            <a:endParaRPr lang="en-US" dirty="0"/>
          </a:p>
          <a:p>
            <a:r>
              <a:rPr lang="en-US" dirty="0" err="1">
                <a:hlinkClick r:id="rId9"/>
              </a:rPr>
              <a:t>Autorska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prava</a:t>
            </a:r>
            <a:r>
              <a:rPr lang="en-US" dirty="0">
                <a:hlinkClick r:id="rId9"/>
              </a:rPr>
              <a:t> (</a:t>
            </a:r>
            <a:r>
              <a:rPr lang="en-US" dirty="0" err="1">
                <a:hlinkClick r:id="rId9"/>
              </a:rPr>
              <a:t>informacije</a:t>
            </a:r>
            <a:r>
              <a:rPr lang="en-US" dirty="0">
                <a:hlinkClick r:id="rId9"/>
              </a:rPr>
              <a:t> o </a:t>
            </a:r>
            <a:r>
              <a:rPr lang="en-US" dirty="0" err="1">
                <a:hlinkClick r:id="rId9"/>
              </a:rPr>
              <a:t>licencijama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i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autorskim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pravima</a:t>
            </a:r>
            <a:r>
              <a:rPr lang="en-US" dirty="0">
                <a:hlinkClick r:id="rId9"/>
              </a:rPr>
              <a:t> u </a:t>
            </a:r>
            <a:r>
              <a:rPr lang="en-US" dirty="0" err="1">
                <a:hlinkClick r:id="rId9"/>
              </a:rPr>
              <a:t>Dabru</a:t>
            </a:r>
            <a:r>
              <a:rPr lang="en-US" dirty="0">
                <a:hlinkClick r:id="rId9"/>
              </a:rPr>
              <a:t>)</a:t>
            </a:r>
            <a:endParaRPr lang="en-US" dirty="0"/>
          </a:p>
          <a:p>
            <a:r>
              <a:rPr lang="en-US" dirty="0" err="1">
                <a:hlinkClick r:id="rId10"/>
              </a:rPr>
              <a:t>Vizualna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obilježja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i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korisničke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funkcionalnosti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Dabra</a:t>
            </a:r>
            <a:r>
              <a:rPr lang="en-US" dirty="0">
                <a:hlinkClick r:id="rId10"/>
              </a:rPr>
              <a:t> (</a:t>
            </a:r>
            <a:r>
              <a:rPr lang="en-US" dirty="0" err="1">
                <a:hlinkClick r:id="rId10"/>
              </a:rPr>
              <a:t>analize</a:t>
            </a:r>
            <a:r>
              <a:rPr lang="en-US" dirty="0">
                <a:hlinkClick r:id="rId10"/>
              </a:rPr>
              <a:t>, </a:t>
            </a:r>
            <a:r>
              <a:rPr lang="en-US" dirty="0" err="1">
                <a:hlinkClick r:id="rId10"/>
              </a:rPr>
              <a:t>nadogradnje</a:t>
            </a:r>
            <a:r>
              <a:rPr lang="en-US" dirty="0">
                <a:hlinkClick r:id="rId10"/>
              </a:rPr>
              <a:t>)</a:t>
            </a:r>
            <a:endParaRPr lang="en-US" dirty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495</TotalTime>
  <Words>661</Words>
  <Application>Microsoft Office PowerPoint</Application>
  <PresentationFormat>Prilagođeno</PresentationFormat>
  <Paragraphs>83</Paragraphs>
  <Slides>10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Srce - 4x3</vt:lpstr>
      <vt:lpstr>Imenovanje-Nekomercijalno-Bez prerada (CC BY-NC-ND)</vt:lpstr>
      <vt:lpstr>PowerPoint prezentacija</vt:lpstr>
      <vt:lpstr>Sadržaj webinara</vt:lpstr>
      <vt:lpstr>DABAR - Digitalni akademski arhivi i repozitoriji </vt:lpstr>
      <vt:lpstr>Kontakti i komunikacija</vt:lpstr>
      <vt:lpstr>Organizacijska struktura</vt:lpstr>
      <vt:lpstr>Razvoj i održavanje Dabra</vt:lpstr>
      <vt:lpstr>Vlasnik / odgovorna osoba / urednik </vt:lpstr>
      <vt:lpstr>Promjena odgovorne osobe</vt:lpstr>
      <vt:lpstr>Korisne poveznice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Kristina Posavec</cp:lastModifiedBy>
  <cp:revision>53</cp:revision>
  <cp:lastPrinted>2014-06-24T07:01:20Z</cp:lastPrinted>
  <dcterms:created xsi:type="dcterms:W3CDTF">2014-09-19T07:16:42Z</dcterms:created>
  <dcterms:modified xsi:type="dcterms:W3CDTF">2020-12-15T11:53:46Z</dcterms:modified>
</cp:coreProperties>
</file>